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Staff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356</c:v>
                </c:pt>
                <c:pt idx="1">
                  <c:v>500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Lectureres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Sheet1!$C$2:$C$3</c:f>
              <c:numCache>
                <c:formatCode>General</c:formatCode>
                <c:ptCount val="2"/>
                <c:pt idx="0">
                  <c:v>241</c:v>
                </c:pt>
                <c:pt idx="1">
                  <c:v>400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Post graduate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Sheet1!$D$2:$D$3</c:f>
              <c:numCache>
                <c:formatCode>General</c:formatCode>
                <c:ptCount val="2"/>
                <c:pt idx="0">
                  <c:v>120</c:v>
                </c:pt>
                <c:pt idx="1">
                  <c:v>320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Ph.D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2015</c:v>
                </c:pt>
                <c:pt idx="1">
                  <c:v>2020</c:v>
                </c:pt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0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1478140608"/>
        <c:axId val="1478152576"/>
        <c:axId val="0"/>
      </c:bar3DChart>
      <c:catAx>
        <c:axId val="147814060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1478152576"/>
        <c:crosses val="autoZero"/>
        <c:auto val="1"/>
        <c:lblAlgn val="ctr"/>
        <c:lblOffset val="100"/>
        <c:noMultiLvlLbl val="0"/>
      </c:catAx>
      <c:valAx>
        <c:axId val="14781525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1478140608"/>
        <c:crosses val="autoZero"/>
        <c:crossBetween val="between"/>
      </c:valAx>
    </c:plotArea>
    <c:legend>
      <c:legendPos val="r"/>
      <c:legendEntry>
        <c:idx val="3"/>
        <c:txPr>
          <a:bodyPr/>
          <a:lstStyle/>
          <a:p>
            <a:pPr>
              <a:defRPr sz="2000"/>
            </a:pPr>
            <a:endParaRPr lang="en-US"/>
          </a:p>
        </c:txPr>
      </c:legendEntry>
      <c:layout>
        <c:manualLayout>
          <c:xMode val="edge"/>
          <c:yMode val="edge"/>
          <c:x val="0.80133330989876261"/>
          <c:y val="0.1798885493790888"/>
          <c:w val="0.16226563025775625"/>
          <c:h val="0.48844106240451285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ADMISSION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c:rich>
      </c:tx>
      <c:layout>
        <c:manualLayout>
          <c:xMode val="edge"/>
          <c:yMode val="edge"/>
          <c:x val="0.40913043478260869"/>
          <c:y val="3.4420736742980823E-2"/>
        </c:manualLayout>
      </c:layout>
      <c:overlay val="0"/>
    </c:title>
    <c:autoTitleDeleted val="0"/>
    <c:view3D>
      <c:rotX val="20"/>
      <c:rotY val="2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ADMISSION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2.354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2.711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1.570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smtClean="0">
                        <a:latin typeface="Times New Roman" pitchFamily="18" charset="0"/>
                        <a:cs typeface="Times New Roman" pitchFamily="18" charset="0"/>
                      </a:rPr>
                      <a:t>1.820 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1.3043478260869565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3.450 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Sheet1!$B$2:$B$6</c:f>
              <c:numCache>
                <c:formatCode>_(* #,##0_);_(* \(#,##0\);_(* "-"_);_(@_)</c:formatCode>
                <c:ptCount val="5"/>
                <c:pt idx="0">
                  <c:v>2711</c:v>
                </c:pt>
                <c:pt idx="1">
                  <c:v>1570</c:v>
                </c:pt>
                <c:pt idx="2">
                  <c:v>1820</c:v>
                </c:pt>
                <c:pt idx="3">
                  <c:v>1312</c:v>
                </c:pt>
                <c:pt idx="4">
                  <c:v>3450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shape val="cylinder"/>
        <c:axId val="1478149856"/>
        <c:axId val="1478150400"/>
        <c:axId val="0"/>
      </c:bar3DChart>
      <c:catAx>
        <c:axId val="14781498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78150400"/>
        <c:crosses val="autoZero"/>
        <c:auto val="1"/>
        <c:lblAlgn val="ctr"/>
        <c:lblOffset val="100"/>
        <c:noMultiLvlLbl val="0"/>
      </c:catAx>
      <c:valAx>
        <c:axId val="1478150400"/>
        <c:scaling>
          <c:orientation val="minMax"/>
        </c:scaling>
        <c:delete val="0"/>
        <c:axPos val="l"/>
        <c:majorGridlines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781498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40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defRPr>
            </a:pPr>
            <a:r>
              <a:rPr lang="en-US" dirty="0">
                <a:solidFill>
                  <a:srgbClr val="FF0000"/>
                </a:solidFill>
              </a:rPr>
              <a:t>QUY MÔ ĐÀO TẠO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QUY MÔ ĐÀO TẠO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  <c:pt idx="0">
                  <c:v>2005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2354</c:v>
                </c:pt>
                <c:pt idx="1">
                  <c:v>4415</c:v>
                </c:pt>
                <c:pt idx="2">
                  <c:v>4175</c:v>
                </c:pt>
                <c:pt idx="3">
                  <c:v>3050</c:v>
                </c:pt>
                <c:pt idx="4">
                  <c:v>6000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478153120"/>
        <c:axId val="1478153664"/>
      </c:barChart>
      <c:catAx>
        <c:axId val="14781531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en-US"/>
          </a:p>
        </c:txPr>
        <c:crossAx val="1478153664"/>
        <c:crosses val="autoZero"/>
        <c:auto val="1"/>
        <c:lblAlgn val="ctr"/>
        <c:lblOffset val="100"/>
        <c:noMultiLvlLbl val="0"/>
      </c:catAx>
      <c:valAx>
        <c:axId val="14781536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4781531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136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682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483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423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92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32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66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890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97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23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2676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0581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474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F30BE-C49E-4CBA-8A3F-C346C1B9CEE3}" type="datetimeFigureOut">
              <a:rPr lang="en-US" smtClean="0"/>
              <a:t>20-Oct-15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3F220-DE1D-4957-AEBC-B264D47849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762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2459088" y="260648"/>
            <a:ext cx="7093296" cy="958552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STAFF – LECTURERS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386004"/>
            <a:ext cx="827584" cy="882756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4064789733"/>
              </p:ext>
            </p:extLst>
          </p:nvPr>
        </p:nvGraphicFramePr>
        <p:xfrm>
          <a:off x="1828800" y="1447800"/>
          <a:ext cx="853440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5677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90695612"/>
              </p:ext>
            </p:extLst>
          </p:nvPr>
        </p:nvGraphicFramePr>
        <p:xfrm>
          <a:off x="1752600" y="1111356"/>
          <a:ext cx="8763000" cy="5594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5"/>
          <p:cNvSpPr txBox="1">
            <a:spLocks/>
          </p:cNvSpPr>
          <p:nvPr/>
        </p:nvSpPr>
        <p:spPr>
          <a:xfrm>
            <a:off x="2459088" y="152400"/>
            <a:ext cx="8208912" cy="95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ADMISSION &amp; 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QUY MÔ ĐÀO TẠO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atom_element_smal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228600"/>
            <a:ext cx="827584" cy="8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0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 txBox="1">
            <a:spLocks/>
          </p:cNvSpPr>
          <p:nvPr/>
        </p:nvSpPr>
        <p:spPr>
          <a:xfrm>
            <a:off x="2459088" y="152400"/>
            <a:ext cx="8208912" cy="958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ADMISSION &amp; </a:t>
            </a: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QUY MÔ ĐÀO TẠO</a:t>
            </a:r>
            <a:endParaRPr lang="en-US" sz="3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228600"/>
            <a:ext cx="827584" cy="882756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859060820"/>
              </p:ext>
            </p:extLst>
          </p:nvPr>
        </p:nvGraphicFramePr>
        <p:xfrm>
          <a:off x="1752600" y="1110952"/>
          <a:ext cx="8763000" cy="5594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1780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513" y="225291"/>
            <a:ext cx="827584" cy="882756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802901" y="1131615"/>
            <a:ext cx="9810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 Box 29"/>
          <p:cNvSpPr txBox="1">
            <a:spLocks noChangeArrowheads="1"/>
          </p:cNvSpPr>
          <p:nvPr/>
        </p:nvSpPr>
        <p:spPr bwMode="auto">
          <a:xfrm>
            <a:off x="4678826" y="1169715"/>
            <a:ext cx="9429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 Box 25"/>
          <p:cNvSpPr txBox="1">
            <a:spLocks noChangeArrowheads="1"/>
          </p:cNvSpPr>
          <p:nvPr/>
        </p:nvSpPr>
        <p:spPr bwMode="auto">
          <a:xfrm rot="-5400000">
            <a:off x="8430479" y="3149326"/>
            <a:ext cx="784225" cy="355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 rot="-5400000">
            <a:off x="9277810" y="2898220"/>
            <a:ext cx="752475" cy="30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4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24"/>
          <p:cNvSpPr txBox="1">
            <a:spLocks noChangeArrowheads="1"/>
          </p:cNvSpPr>
          <p:nvPr/>
        </p:nvSpPr>
        <p:spPr bwMode="auto">
          <a:xfrm rot="-5400000">
            <a:off x="4237108" y="3700957"/>
            <a:ext cx="796925" cy="3077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23"/>
          <p:cNvSpPr txBox="1">
            <a:spLocks noChangeArrowheads="1"/>
          </p:cNvSpPr>
          <p:nvPr/>
        </p:nvSpPr>
        <p:spPr bwMode="auto">
          <a:xfrm rot="-5400000">
            <a:off x="2983574" y="3267537"/>
            <a:ext cx="2155824" cy="30777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4 years (the fastest way)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21"/>
          <p:cNvSpPr txBox="1">
            <a:spLocks noChangeArrowheads="1"/>
          </p:cNvSpPr>
          <p:nvPr/>
        </p:nvSpPr>
        <p:spPr bwMode="auto">
          <a:xfrm>
            <a:off x="6716479" y="4745574"/>
            <a:ext cx="8286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437936" y="4617256"/>
            <a:ext cx="7905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3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4655332" y="2329383"/>
            <a:ext cx="704850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 year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6665423" y="2272529"/>
            <a:ext cx="981075" cy="292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1.5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6315222" y="3465615"/>
            <a:ext cx="1304925" cy="6921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2.3 years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(not graduated)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260168" y="3497740"/>
            <a:ext cx="752475" cy="4921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2 years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ounded Rectangle 1"/>
          <p:cNvSpPr>
            <a:spLocks noChangeArrowheads="1"/>
          </p:cNvSpPr>
          <p:nvPr/>
        </p:nvSpPr>
        <p:spPr bwMode="auto">
          <a:xfrm>
            <a:off x="4520075" y="512241"/>
            <a:ext cx="3533775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UNIVERSITY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ounded Rectangle 2"/>
          <p:cNvSpPr>
            <a:spLocks noChangeArrowheads="1"/>
          </p:cNvSpPr>
          <p:nvPr/>
        </p:nvSpPr>
        <p:spPr bwMode="auto">
          <a:xfrm>
            <a:off x="3136727" y="5225796"/>
            <a:ext cx="594360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JUNIOR HIGH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ounded Rectangle 3"/>
          <p:cNvSpPr>
            <a:spLocks noChangeArrowheads="1"/>
          </p:cNvSpPr>
          <p:nvPr/>
        </p:nvSpPr>
        <p:spPr bwMode="auto">
          <a:xfrm>
            <a:off x="5429958" y="3948801"/>
            <a:ext cx="321945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HIGH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ounded Rectangle 4"/>
          <p:cNvSpPr>
            <a:spLocks noChangeArrowheads="1"/>
          </p:cNvSpPr>
          <p:nvPr/>
        </p:nvSpPr>
        <p:spPr bwMode="auto">
          <a:xfrm>
            <a:off x="4564526" y="2766617"/>
            <a:ext cx="3533775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VOCATIONAL SCHOOL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ounded Rectangle 5"/>
          <p:cNvSpPr>
            <a:spLocks noChangeArrowheads="1"/>
          </p:cNvSpPr>
          <p:nvPr/>
        </p:nvSpPr>
        <p:spPr bwMode="auto">
          <a:xfrm>
            <a:off x="6168371" y="1591741"/>
            <a:ext cx="306705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PROFESSIONAL COLLEGE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 flipV="1">
            <a:off x="4728638" y="1212419"/>
            <a:ext cx="6351" cy="433386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7620147" y="4602524"/>
            <a:ext cx="0" cy="62327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734989" y="2272530"/>
            <a:ext cx="6690" cy="49408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620147" y="3457302"/>
            <a:ext cx="0" cy="52387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8951423" y="2252014"/>
            <a:ext cx="19909" cy="297378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301129" y="2257931"/>
            <a:ext cx="10765" cy="2967865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5228511" y="3456384"/>
            <a:ext cx="902" cy="1769412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7783976" y="2205717"/>
            <a:ext cx="0" cy="560900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7783976" y="1158354"/>
            <a:ext cx="0" cy="433387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6074872" y="3425270"/>
            <a:ext cx="2416" cy="52915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stCxn id="17" idx="1"/>
          </p:cNvCxnSpPr>
          <p:nvPr/>
        </p:nvCxnSpPr>
        <p:spPr>
          <a:xfrm rot="10800000">
            <a:off x="4840936" y="3465616"/>
            <a:ext cx="589023" cy="778461"/>
          </a:xfrm>
          <a:prstGeom prst="bentConnector2">
            <a:avLst/>
          </a:prstGeom>
          <a:ln w="34925">
            <a:prstDash val="solid"/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Elbow Connector 31"/>
          <p:cNvCxnSpPr/>
          <p:nvPr/>
        </p:nvCxnSpPr>
        <p:spPr>
          <a:xfrm flipH="1" flipV="1">
            <a:off x="8070677" y="753789"/>
            <a:ext cx="1009650" cy="4800600"/>
          </a:xfrm>
          <a:prstGeom prst="bentConnector3">
            <a:avLst>
              <a:gd name="adj1" fmla="val -35204"/>
            </a:avLst>
          </a:prstGeom>
          <a:ln w="349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6"/>
          <p:cNvSpPr>
            <a:spLocks noChangeArrowheads="1"/>
          </p:cNvSpPr>
          <p:nvPr/>
        </p:nvSpPr>
        <p:spPr bwMode="auto">
          <a:xfrm>
            <a:off x="2807482" y="1615167"/>
            <a:ext cx="2552700" cy="5905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28575">
            <a:solidFill>
              <a:srgbClr val="70AD47"/>
            </a:solidFill>
            <a:miter lim="800000"/>
            <a:headEnd/>
            <a:tailEnd/>
          </a:ln>
          <a:effectLst>
            <a:outerShdw dist="50800" dir="5400000" algn="ctr" rotWithShape="0">
              <a:srgbClr val="000000">
                <a:alpha val="56000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COLLEGE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3" name="Rectangle 31"/>
          <p:cNvSpPr>
            <a:spLocks noChangeArrowheads="1"/>
          </p:cNvSpPr>
          <p:nvPr/>
        </p:nvSpPr>
        <p:spPr bwMode="auto">
          <a:xfrm>
            <a:off x="1837028" y="6060359"/>
            <a:ext cx="889986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TRANSFER DIAGRAM AT LY TU TRONG TECHNICAL COLLEGE HCMC</a:t>
            </a:r>
            <a:endParaRPr kumimoji="0" lang="en-US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4" name="Rectangle 50"/>
          <p:cNvSpPr>
            <a:spLocks noChangeArrowheads="1"/>
          </p:cNvSpPr>
          <p:nvPr/>
        </p:nvSpPr>
        <p:spPr bwMode="auto">
          <a:xfrm>
            <a:off x="3221501" y="-129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40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612900" y="2006617"/>
            <a:ext cx="2654302" cy="258532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Electric – Electronics Engineering Technology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Mechanical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Information Technology: 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Software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-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848146" y="1528778"/>
            <a:ext cx="260359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</a:t>
            </a:r>
            <a:endParaRPr lang="en-US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1765300" y="1790716"/>
            <a:ext cx="2736850" cy="3276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86232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Heat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403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3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765300" y="2006617"/>
            <a:ext cx="2578101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Electric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Peripheral Network Engineering &amp; Terminals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Refrigeration Equipment Installation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Metal cutting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626130" y="1528778"/>
            <a:ext cx="304763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COLLEGE DEGREE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(12+3)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1765300" y="1790716"/>
            <a:ext cx="2736850" cy="3276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49299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veston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– Fashion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Finance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Accounting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Administration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Biotechnology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36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243064" y="260649"/>
            <a:ext cx="8965504" cy="639763"/>
          </a:xfrm>
        </p:spPr>
        <p:txBody>
          <a:bodyPr>
            <a:normAutofit/>
          </a:bodyPr>
          <a:lstStyle/>
          <a:p>
            <a:pPr algn="l">
              <a:buNone/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COLLEGE ACADEMIC PROGRAMS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9" descr="atom_element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87488" y="188640"/>
            <a:ext cx="827584" cy="882756"/>
          </a:xfrm>
          <a:prstGeom prst="rect">
            <a:avLst/>
          </a:prstGeom>
        </p:spPr>
      </p:pic>
      <p:sp>
        <p:nvSpPr>
          <p:cNvPr id="5" name="AutoShape 3"/>
          <p:cNvSpPr>
            <a:spLocks noChangeArrowheads="1"/>
          </p:cNvSpPr>
          <p:nvPr/>
        </p:nvSpPr>
        <p:spPr bwMode="gray">
          <a:xfrm>
            <a:off x="5232400" y="36877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5232400" y="31543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5"/>
          <p:cNvSpPr>
            <a:spLocks noChangeArrowheads="1"/>
          </p:cNvSpPr>
          <p:nvPr/>
        </p:nvSpPr>
        <p:spPr bwMode="gray">
          <a:xfrm>
            <a:off x="5232400" y="2620978"/>
            <a:ext cx="1676400" cy="609600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gray">
          <a:xfrm>
            <a:off x="5678800" y="28511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gray">
          <a:xfrm>
            <a:off x="5678800" y="33845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gray">
          <a:xfrm>
            <a:off x="5678800" y="3917966"/>
            <a:ext cx="81535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Year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13" name="AutoShape 9"/>
          <p:cNvSpPr>
            <a:spLocks noChangeArrowheads="1"/>
          </p:cNvSpPr>
          <p:nvPr/>
        </p:nvSpPr>
        <p:spPr bwMode="gray">
          <a:xfrm>
            <a:off x="4546600" y="2392378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1765300" y="2006617"/>
            <a:ext cx="2578101" cy="304698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Electronics</a:t>
            </a: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Industrial Electric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Peripheral Network Engineering &amp; Terminals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Refrigeration Equipment Installation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Metal cutting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Mechatronics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Automotive Engineering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7772401" y="1858978"/>
            <a:ext cx="2722563" cy="31242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gray">
          <a:xfrm>
            <a:off x="4632176" y="1325578"/>
            <a:ext cx="3048000" cy="609600"/>
          </a:xfrm>
          <a:prstGeom prst="can">
            <a:avLst>
              <a:gd name="adj" fmla="val 27866"/>
            </a:avLst>
          </a:prstGeom>
          <a:solidFill>
            <a:schemeClr val="accent6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gray">
          <a:xfrm>
            <a:off x="4393315" y="1528778"/>
            <a:ext cx="35132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VOCATIONAL COLLEGE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(9+4)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AutoShape 20"/>
          <p:cNvSpPr>
            <a:spLocks noChangeArrowheads="1"/>
          </p:cNvSpPr>
          <p:nvPr/>
        </p:nvSpPr>
        <p:spPr bwMode="gray">
          <a:xfrm>
            <a:off x="4632176" y="5033978"/>
            <a:ext cx="3048000" cy="609600"/>
          </a:xfrm>
          <a:prstGeom prst="can">
            <a:avLst>
              <a:gd name="adj" fmla="val 32032"/>
            </a:avLst>
          </a:prstGeom>
          <a:gradFill rotWithShape="1">
            <a:gsLst>
              <a:gs pos="0">
                <a:srgbClr val="1F571E"/>
              </a:gs>
              <a:gs pos="50000">
                <a:srgbClr val="44BD41"/>
              </a:gs>
              <a:gs pos="100000">
                <a:srgbClr val="1F571E"/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JUNIOR HIGH SCHOOL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AutoShape 24"/>
          <p:cNvSpPr>
            <a:spLocks noChangeArrowheads="1"/>
          </p:cNvSpPr>
          <p:nvPr/>
        </p:nvSpPr>
        <p:spPr bwMode="auto">
          <a:xfrm>
            <a:off x="1765300" y="1790716"/>
            <a:ext cx="2736850" cy="32766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25"/>
          <p:cNvSpPr txBox="1">
            <a:spLocks noChangeArrowheads="1"/>
          </p:cNvSpPr>
          <p:nvPr/>
        </p:nvSpPr>
        <p:spPr bwMode="auto">
          <a:xfrm>
            <a:off x="7732714" y="2057401"/>
            <a:ext cx="2630487" cy="249299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Computer Network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Veston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Garment – Fashion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Finance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Accounting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Business Administration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spcAft>
                <a:spcPts val="600"/>
              </a:spcAft>
              <a:buFontTx/>
              <a:buChar char="•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Biotechnology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AutoShape 9"/>
          <p:cNvSpPr>
            <a:spLocks noChangeArrowheads="1"/>
          </p:cNvSpPr>
          <p:nvPr/>
        </p:nvSpPr>
        <p:spPr bwMode="gray">
          <a:xfrm rot="5400000">
            <a:off x="5884069" y="3801285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AutoShape 9"/>
          <p:cNvSpPr>
            <a:spLocks noChangeArrowheads="1"/>
          </p:cNvSpPr>
          <p:nvPr/>
        </p:nvSpPr>
        <p:spPr bwMode="gray">
          <a:xfrm rot="5400000">
            <a:off x="5814219" y="1423210"/>
            <a:ext cx="533400" cy="1700212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vert="eaVert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AutoShape 9"/>
          <p:cNvSpPr>
            <a:spLocks noChangeArrowheads="1"/>
          </p:cNvSpPr>
          <p:nvPr/>
        </p:nvSpPr>
        <p:spPr bwMode="gray">
          <a:xfrm rot="10800000">
            <a:off x="7050088" y="2371741"/>
            <a:ext cx="533400" cy="2057400"/>
          </a:xfrm>
          <a:prstGeom prst="leftArrow">
            <a:avLst>
              <a:gd name="adj1" fmla="val 65583"/>
              <a:gd name="adj2" fmla="val 65181"/>
            </a:avLst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 rot="10800000" wrap="none" anchor="ctr"/>
          <a:lstStyle/>
          <a:p>
            <a:pPr>
              <a:defRPr/>
            </a:pPr>
            <a:endParaRPr lang="en-US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00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207</Words>
  <Application>Microsoft Office PowerPoint</Application>
  <PresentationFormat>Widescreen</PresentationFormat>
  <Paragraphs>88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Malgun Gothic</vt:lpstr>
      <vt:lpstr>Arial</vt:lpstr>
      <vt:lpstr>Calibri</vt:lpstr>
      <vt:lpstr>Calibri Light</vt:lpstr>
      <vt:lpstr>Times New Roman</vt:lpstr>
      <vt:lpstr>Office Theme</vt:lpstr>
      <vt:lpstr>STAFF – LECTURERS</vt:lpstr>
      <vt:lpstr>PowerPoint Presentation</vt:lpstr>
      <vt:lpstr>PowerPoint Presentation</vt:lpstr>
      <vt:lpstr>PowerPoint Presentation</vt:lpstr>
      <vt:lpstr>COLLEGE ACADEMIC PROGRAMS</vt:lpstr>
      <vt:lpstr>COLLEGE ACADEMIC PROGRAMS</vt:lpstr>
      <vt:lpstr>COLLEGE ACADEMIC PROGRAMS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STAFF – LECTURERS</dc:title>
  <dc:creator>Rachel Nguyen</dc:creator>
  <cp:lastModifiedBy>Rachel Nguyen</cp:lastModifiedBy>
  <cp:revision>10</cp:revision>
  <dcterms:created xsi:type="dcterms:W3CDTF">2015-10-20T02:41:01Z</dcterms:created>
  <dcterms:modified xsi:type="dcterms:W3CDTF">2015-10-20T08:53:25Z</dcterms:modified>
</cp:coreProperties>
</file>